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handoutMasterIdLst>
    <p:handoutMasterId r:id="rId4"/>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8994"/>
    <p:restoredTop sz="94617"/>
  </p:normalViewPr>
  <p:slideViewPr>
    <p:cSldViewPr snapToGrid="0" snapToObjects="1">
      <p:cViewPr varScale="1">
        <p:scale>
          <a:sx n="104" d="100"/>
          <a:sy n="104" d="100"/>
        </p:scale>
        <p:origin x="642" y="114"/>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9" d="100"/>
          <a:sy n="79" d="100"/>
        </p:scale>
        <p:origin x="4020" y="96"/>
      </p:cViewPr>
      <p:guideLst/>
    </p:cSldViewPr>
  </p:notesViewPr>
  <p:gridSpacing cx="76200" cy="76200"/>
</p:viewPr>
</file>

<file path=ppt/_rels/presentation.xml.rels><?xml version="1.0" encoding="UTF-8"?>
<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9" Type="http://schemas.openxmlformats.org/officeDocument/2006/relationships/tableStyles" Target="tableStyles.xml" /><Relationship Id="rId38" Type="http://schemas.openxmlformats.org/officeDocument/2006/relationships/theme" Target="theme/theme1.xml" /><Relationship Id="rId1" Type="http://schemas.openxmlformats.org/officeDocument/2006/relationships/slideMaster" Target="slideMasters/slideMaster1.xml" /><Relationship Id="rId37" Type="http://schemas.openxmlformats.org/officeDocument/2006/relationships/viewProps" Target="viewProps.xml" /><Relationship Id="rId36" Type="http://schemas.openxmlformats.org/officeDocument/2006/relationships/presProps" Target="presProps.xml" /><Relationship Id="rId35" Type="http://schemas.openxmlformats.org/officeDocument/2006/relationships/handoutMaster" Target="handoutMasters/handoutMaster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85106" y="1244455"/>
            <a:ext cx="9657432" cy="2387600"/>
          </a:xfrm>
        </p:spPr>
        <p:txBody>
          <a:bodyPr anchor="b">
            <a:normAutofit/>
          </a:bodyPr>
          <a:lstStyle>
            <a:lvl1pPr algn="ctr">
              <a:defRPr sz="7200" b="1">
                <a:solidFill>
                  <a:srgbClr val="FFC000"/>
                </a:solidFill>
                <a:latin typeface="+mj-lt"/>
              </a:defRPr>
            </a:lvl1pPr>
          </a:lstStyle>
          <a:p>
            <a:r>
              <a:rPr lang="en-US" dirty="0"/>
              <a:t>Click to edit Master title style</a:t>
            </a:r>
          </a:p>
        </p:txBody>
      </p:sp>
      <p:sp>
        <p:nvSpPr>
          <p:cNvPr id="3" name="Subtitle 2"/>
          <p:cNvSpPr>
            <a:spLocks noGrp="1"/>
          </p:cNvSpPr>
          <p:nvPr>
            <p:ph type="subTitle" idx="1"/>
          </p:nvPr>
        </p:nvSpPr>
        <p:spPr>
          <a:xfrm>
            <a:off x="1424539" y="4395294"/>
            <a:ext cx="9978566" cy="1655762"/>
          </a:xfrm>
        </p:spPr>
        <p:txBody>
          <a:bodyPr>
            <a:normAutofit/>
          </a:bodyPr>
          <a:lstStyle>
            <a:lvl1pPr marL="0" indent="0" algn="ctr">
              <a:buNone/>
              <a:defRPr sz="36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6" name="Straight Connector 5">
            <a:extLst>
              <a:ext uri="{FF2B5EF4-FFF2-40B4-BE49-F238E27FC236}">
                <a16:creationId xmlns:a16="http://schemas.microsoft.com/office/drawing/2014/main" id="{FAD69B6A-2F1D-48E0-81B8-07CAD58E59D8}"/>
              </a:ext>
            </a:extLst>
          </p:cNvPr>
          <p:cNvCxnSpPr>
            <a:cxnSpLocks/>
          </p:cNvCxnSpPr>
          <p:nvPr userDrawn="1"/>
        </p:nvCxnSpPr>
        <p:spPr>
          <a:xfrm>
            <a:off x="3006479" y="3886468"/>
            <a:ext cx="681468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78270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lvl1pPr>
              <a:defRPr b="1">
                <a:solidFill>
                  <a:srgbClr val="FFC000"/>
                </a:solidFill>
                <a:latin typeface="+mj-lt"/>
              </a:defRPr>
            </a:lvl1pPr>
          </a:lstStyle>
          <a:p>
            <a:r>
              <a:rPr lang="en-US" dirty="0"/>
              <a:t>Click to edit Master title style</a:t>
            </a:r>
          </a:p>
        </p:txBody>
      </p:sp>
      <p:sp>
        <p:nvSpPr>
          <p:cNvPr id="3" name="Content Placeholder 2"/>
          <p:cNvSpPr>
            <a:spLocks noGrp="1"/>
          </p:cNvSpPr>
          <p:nvPr>
            <p:ph idx="1"/>
          </p:nvPr>
        </p:nvSpPr>
        <p:spPr>
          <a:xfrm>
            <a:off x="183480" y="1479115"/>
            <a:ext cx="11915476" cy="4931310"/>
          </a:xfr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9936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138" y="1709738"/>
            <a:ext cx="9626226" cy="2852737"/>
          </a:xfrm>
        </p:spPr>
        <p:txBody>
          <a:bodyPr anchor="b"/>
          <a:lstStyle>
            <a:lvl1pPr algn="ctr">
              <a:defRPr sz="6000"/>
            </a:lvl1pPr>
          </a:lstStyle>
          <a:p>
            <a:r>
              <a:rPr lang="en-US" dirty="0"/>
              <a:t>Click to edit Master title style</a:t>
            </a:r>
          </a:p>
        </p:txBody>
      </p:sp>
      <p:sp>
        <p:nvSpPr>
          <p:cNvPr id="3" name="Text Placeholder 2"/>
          <p:cNvSpPr>
            <a:spLocks noGrp="1"/>
          </p:cNvSpPr>
          <p:nvPr>
            <p:ph type="body" idx="1"/>
          </p:nvPr>
        </p:nvSpPr>
        <p:spPr>
          <a:xfrm>
            <a:off x="2015136" y="4589463"/>
            <a:ext cx="962622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020580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910442" y="-140"/>
            <a:ext cx="10281558" cy="1325563"/>
          </a:xfrm>
        </p:spPr>
        <p:txBody>
          <a:bodyPr/>
          <a:lstStyle/>
          <a:p>
            <a:r>
              <a:rPr lang="en-US" dirty="0"/>
              <a:t>Click to edit Master title style</a:t>
            </a:r>
          </a:p>
        </p:txBody>
      </p:sp>
      <p:sp>
        <p:nvSpPr>
          <p:cNvPr id="3" name="Content Placeholder 2"/>
          <p:cNvSpPr>
            <a:spLocks noGrp="1"/>
          </p:cNvSpPr>
          <p:nvPr>
            <p:ph sz="half" idx="1"/>
          </p:nvPr>
        </p:nvSpPr>
        <p:spPr>
          <a:xfrm>
            <a:off x="587142" y="1626669"/>
            <a:ext cx="8431352" cy="492681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9018494" y="1626669"/>
            <a:ext cx="2855258" cy="4926812"/>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18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41EB5C9-1307-BA42-ABA2-0BC069CD8E7F}" type="datetimeFigureOut">
              <a:rPr lang="en-US" smtClean="0"/>
              <a:t>2/17/2018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41EB5C9-1307-BA42-ABA2-0BC069CD8E7F}" type="datetimeFigureOut">
              <a:rPr lang="en-US" smtClean="0"/>
              <a:t>2/17/2018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2/17/2018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85364" y="0"/>
            <a:ext cx="10506636"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258618" y="1524000"/>
            <a:ext cx="11702473" cy="49414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a:extLst>
              <a:ext uri="{FF2B5EF4-FFF2-40B4-BE49-F238E27FC236}">
                <a16:creationId xmlns:a16="http://schemas.microsoft.com/office/drawing/2014/main" id="{FA56F8F0-9CD2-4AE3-8AA3-3D9B10025282}"/>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 y="36650"/>
            <a:ext cx="1848651" cy="1288773"/>
          </a:xfrm>
          <a:prstGeom prst="rect">
            <a:avLst/>
          </a:prstGeom>
        </p:spPr>
      </p:pic>
      <p:pic>
        <p:nvPicPr>
          <p:cNvPr id="5" name="Picture 4">
            <a:extLst>
              <a:ext uri="{FF2B5EF4-FFF2-40B4-BE49-F238E27FC236}">
                <a16:creationId xmlns:a16="http://schemas.microsoft.com/office/drawing/2014/main" id="{75F1277F-0ED2-4307-AF2A-087FF567FC61}"/>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0657840" y="6490226"/>
            <a:ext cx="1391920" cy="274320"/>
          </a:xfrm>
          <a:prstGeom prst="rect">
            <a:avLst/>
          </a:prstGeom>
        </p:spPr>
      </p:pic>
    </p:spTree>
    <p:extLst>
      <p:ext uri="{BB962C8B-B14F-4D97-AF65-F5344CB8AC3E}">
        <p14:creationId xmlns:p14="http://schemas.microsoft.com/office/powerpoint/2010/main" val="297281689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dt="0"/>
  <p:txStyles>
    <p:titleStyle>
      <a:lvl1pPr algn="l" defTabSz="914400" rtl="0" eaLnBrk="1" latinLnBrk="0" hangingPunct="1">
        <a:lnSpc>
          <a:spcPct val="90000"/>
        </a:lnSpc>
        <a:spcBef>
          <a:spcPct val="0"/>
        </a:spcBef>
        <a:buNone/>
        <a:defRPr sz="4400" b="1" i="0" kern="1200">
          <a:solidFill>
            <a:srgbClr val="FFC000"/>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rgbClr val="40404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rgbClr val="40404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rgbClr val="40404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rgbClr val="40404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rgbClr val="40404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png"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png" /></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png"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7.png" /></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8.png" /></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9.png" /></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0.png"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1.png" /></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3.png" /></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4.png" /></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5.png" /></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6.png"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7.png" /></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ata.humdata.org/dataset/the-bahamas-hurricane-dorian-site-assessment-round-3-november-2019#" TargetMode="External" /><Relationship Id="rId3" Type="http://schemas.openxmlformats.org/officeDocument/2006/relationships/hyperlink" Target="https://displacement.iom.int/reports/bahamas-%E2%80%94-hurricane-dorian-%E2%80%93-site-assessment-%E2%80%93-round-3-november-2019?close=true" TargetMode="Externa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85106" y="1244455"/>
            <a:ext cx="9657432" cy="2387600"/>
          </a:xfrm>
        </p:spPr>
        <p:txBody>
          <a:bodyPr/>
          <a:lstStyle/>
          <a:p>
            <a:pPr lvl="0" marL="0" indent="0">
              <a:buNone/>
            </a:pPr>
            <a:r>
              <a:rPr/>
              <a:t>Building</a:t>
            </a:r>
            <a:r>
              <a:rPr/>
              <a:t> </a:t>
            </a:r>
            <a:r>
              <a:rPr/>
              <a:t>a</a:t>
            </a:r>
            <a:r>
              <a:rPr/>
              <a:t> </a:t>
            </a:r>
            <a:r>
              <a:rPr/>
              <a:t>Protection</a:t>
            </a:r>
            <a:r>
              <a:rPr/>
              <a:t> </a:t>
            </a:r>
            <a:r>
              <a:rPr/>
              <a:t>Severity</a:t>
            </a:r>
            <a:r>
              <a:rPr/>
              <a:t> </a:t>
            </a:r>
            <a:r>
              <a:rPr/>
              <a:t>Index</a:t>
            </a:r>
          </a:p>
        </p:txBody>
      </p:sp>
      <p:sp>
        <p:nvSpPr>
          <p:cNvPr id="3" name="Subtitle 2"/>
          <p:cNvSpPr>
            <a:spLocks noGrp="1"/>
          </p:cNvSpPr>
          <p:nvPr>
            <p:ph type="subTitle" idx="1"/>
          </p:nvPr>
        </p:nvSpPr>
        <p:spPr>
          <a:xfrm>
            <a:off x="1424539" y="4395294"/>
            <a:ext cx="9978566" cy="1655762"/>
          </a:xfrm>
        </p:spPr>
        <p:txBody>
          <a:bodyPr/>
          <a:lstStyle/>
          <a:p>
            <a:pPr lvl="0" marL="0" indent="0">
              <a:buNone/>
            </a:pPr>
            <a:br/>
            <a:br/>
            <a:r>
              <a:rPr/>
              <a:t>Data</a:t>
            </a:r>
            <a:r>
              <a:rPr/>
              <a:t> </a:t>
            </a:r>
            <a:r>
              <a:rPr/>
              <a:t>Analysis</a:t>
            </a:r>
            <a:r>
              <a:rPr/>
              <a:t> </a:t>
            </a:r>
            <a:r>
              <a:rPr/>
              <a:t>Workshop</a:t>
            </a:r>
          </a:p>
        </p:txBody>
      </p:sp>
      <p:sp/>
      <p:cxnSp>
        <p:nvCxnSpPr>
          <p:cNvPr id="6" name="Straight Connector 5">
            <a:extLst>
              <a:ext uri="{FF2B5EF4-FFF2-40B4-BE49-F238E27FC236}">
                <a16:creationId xmlns:a16="http://schemas.microsoft.com/office/drawing/2014/main" id="{FAD69B6A-2F1D-48E0-81B8-07CAD58E59D8}"/>
              </a:ext>
            </a:extLst>
          </p:cNvPr>
          <p:cNvCxnSpPr>
            <a:cxnSpLocks/>
          </p:cNvCxnSpPr>
          <p:nvPr userDrawn="1"/>
        </p:nvCxnSpPr>
        <p:spPr>
          <a:xfrm>
            <a:off x="3006479" y="3886468"/>
            <a:ext cx="6814686" cy="0"/>
          </a:xfrm>
          <a:prstGeom prst="line">
            <a:avLst/>
          </a:prstGeom>
        </p:spPr>
        <p:style>
          <a:lnRef idx="1">
            <a:schemeClr val="dk1"/>
          </a:lnRef>
          <a:fillRef idx="0">
            <a:schemeClr val="dk1"/>
          </a:fillRef>
          <a:effectRef idx="0">
            <a:schemeClr val="dk1"/>
          </a:effectRef>
          <a:fontRef idx="minor">
            <a:schemeClr val="tx1"/>
          </a:fontRef>
        </p:style>
      </p:cxn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Correlations</a:t>
            </a:r>
            <a:r>
              <a:rPr/>
              <a:t> </a:t>
            </a:r>
            <a:r>
              <a:rPr/>
              <a:t>Network</a:t>
            </a:r>
          </a:p>
        </p:txBody>
      </p:sp>
      <p:pic>
        <p:nvPicPr>
          <p:cNvPr descr="Powerpoint_Protection_Severity_files/figure-pptx/unnamed-chunk-6-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Consistency</a:t>
            </a:r>
          </a:p>
        </p:txBody>
      </p:sp>
      <p:sp>
        <p:nvSpPr>
          <p:cNvPr id="3" name="Content Placeholder 2"/>
          <p:cNvSpPr>
            <a:spLocks noGrp="1"/>
          </p:cNvSpPr>
          <p:nvPr>
            <p:ph idx="1"/>
          </p:nvPr>
        </p:nvSpPr>
        <p:spPr/>
        <p:txBody>
          <a:bodyPr/>
          <a:lstStyle/>
          <a:p>
            <a:pPr lvl="0" marL="0" indent="0">
              <a:buNone/>
            </a:pPr>
            <a:r>
              <a:rPr/>
              <a:t>Cronbach’s alpha, (or coefficient alpha), measures reliability / consistency (i.e. how well a test measures what it should: measure of the stability of test scores).</a:t>
            </a:r>
          </a:p>
          <a:p>
            <a:pPr lvl="0" marL="0" indent="0">
              <a:buNone/>
            </a:pPr>
            <a:r>
              <a:rPr/>
              <a:t>As a rule of thumbs, a score of more than 0.7 indicates an acceptable level of consistency: - A high level for alpha may mean that all indicators are highly correlated (meaning we have redundant indicators representing the same thing…). - A low value for alpha may mean that there are not enough indicators or that the indicators are poorly interrelated.</a:t>
            </a:r>
          </a:p>
          <a:p>
            <a:pPr lvl="0" marL="1270000" indent="0">
              <a:buNone/>
            </a:pPr>
            <a:r>
              <a:rPr sz="1800">
                <a:latin typeface="Courier"/>
              </a:rPr>
              <a:t>The Cronbach Alpha measure of consistency for this combination of indicators is  0.75
.</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Aggregation</a:t>
            </a:r>
            <a:r>
              <a:rPr/>
              <a:t> </a:t>
            </a:r>
            <a:r>
              <a:rPr/>
              <a:t>&amp;</a:t>
            </a:r>
            <a:r>
              <a:rPr/>
              <a:t> </a:t>
            </a:r>
            <a:r>
              <a:rPr/>
              <a:t>Weighting</a:t>
            </a:r>
          </a:p>
        </p:txBody>
      </p:sp>
      <p:sp>
        <p:nvSpPr>
          <p:cNvPr id="3" name="Content Placeholder 2"/>
          <p:cNvSpPr>
            <a:spLocks noGrp="1"/>
          </p:cNvSpPr>
          <p:nvPr>
            <p:ph idx="1"/>
          </p:nvPr>
        </p:nvSpPr>
        <p:spPr/>
        <p:txBody>
          <a:bodyPr/>
          <a:lstStyle/>
          <a:p>
            <a:pPr lvl="0" marL="0" indent="0">
              <a:buNone/>
            </a:pPr>
            <a:r>
              <a:rPr/>
              <a:t>For weighting, the main issue to address is related to the concept of </a:t>
            </a:r>
            <a:r>
              <a:rPr b="1"/>
              <a:t>compensability</a:t>
            </a:r>
            <a:r>
              <a:rPr/>
              <a:t>. Namely the question is to know to what extent can we accept that the high score of an indicator go to compensate the low score of another indicator?</a:t>
            </a:r>
          </a:p>
          <a:p>
            <a:pPr lvl="0" marL="0" indent="0">
              <a:buNone/>
            </a:pPr>
            <a:r>
              <a:rPr/>
              <a:t>This problem of compensability is intertwined with the issue of attribution of weights for each sub-indicator in order to calculate the final aggregation.</a:t>
            </a:r>
          </a:p>
          <a:p>
            <a:pPr lvl="0" marL="0" indent="0">
              <a:buNone/>
            </a:pPr>
            <a:r>
              <a:rPr/>
              <a:t>Simply using </a:t>
            </a:r>
            <a:r>
              <a:rPr i="1"/>
              <a:t>“equal weight”</a:t>
            </a:r>
            <a:r>
              <a:rPr/>
              <a:t> (all indicators account for the same in the final index) and </a:t>
            </a:r>
            <a:r>
              <a:rPr i="1"/>
              <a:t>“arithmetic aggregation”</a:t>
            </a:r>
            <a:r>
              <a:rPr/>
              <a:t> (all indicators are substituable) is unlikely to depict the complex issue of Humanitarian Severity and is likely to comes with the risk of misrepresenting the reality.</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Benefice</a:t>
            </a:r>
            <a:r>
              <a:rPr/>
              <a:t> </a:t>
            </a:r>
            <a:r>
              <a:rPr/>
              <a:t>of</a:t>
            </a:r>
            <a:r>
              <a:rPr/>
              <a:t> </a:t>
            </a:r>
            <a:r>
              <a:rPr/>
              <a:t>the</a:t>
            </a:r>
            <a:r>
              <a:rPr/>
              <a:t> </a:t>
            </a:r>
            <a:r>
              <a:rPr/>
              <a:t>Doubt</a:t>
            </a:r>
          </a:p>
        </p:txBody>
      </p:sp>
      <p:sp>
        <p:nvSpPr>
          <p:cNvPr id="3" name="Content Placeholder 2"/>
          <p:cNvSpPr>
            <a:spLocks noGrp="1"/>
          </p:cNvSpPr>
          <p:nvPr>
            <p:ph idx="1"/>
          </p:nvPr>
        </p:nvSpPr>
        <p:spPr/>
        <p:txBody>
          <a:bodyPr/>
          <a:lstStyle/>
          <a:p>
            <a:pPr lvl="1"/>
            <a:r>
              <a:rPr/>
              <a:t>Benefit of the Doubt approach (BoD), application of Data Envelopment Analysis (DEA), ensures that weights are endogenously determined by the observed performances. Benchmark is not based on theoretical bounds, but it’s a linear combination of the observed best performances.</a:t>
            </a:r>
          </a:p>
          <a:p>
            <a:pPr lvl="1"/>
            <a:r>
              <a:rPr/>
              <a:t>Directional Benefit of the Doubt (D-BoD) model enhances non-compensatory property by introducing directional penalties in a standard BoD model in order to consider the preference structure among simple indicators.</a:t>
            </a:r>
          </a:p>
          <a:p>
            <a:pPr lvl="1"/>
            <a:r>
              <a:rPr/>
              <a:t>Robust Benefit of the Doubt approach (RBoD) is an extension of BoD based on the concept of the expected minimum input function.</a:t>
            </a:r>
          </a:p>
          <a:p>
            <a:pPr lvl="1"/>
            <a:r>
              <a:rPr/>
              <a:t>Benefit of the Doubt approach (BoD) index with constraints on weights allows for constraints (so that there is none not valued) and with a penalty.</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Other</a:t>
            </a:r>
            <a:r>
              <a:rPr/>
              <a:t> </a:t>
            </a:r>
            <a:r>
              <a:rPr/>
              <a:t>algorithms</a:t>
            </a:r>
          </a:p>
        </p:txBody>
      </p:sp>
      <p:sp>
        <p:nvSpPr>
          <p:cNvPr id="3" name="Content Placeholder 2"/>
          <p:cNvSpPr>
            <a:spLocks noGrp="1"/>
          </p:cNvSpPr>
          <p:nvPr>
            <p:ph idx="1"/>
          </p:nvPr>
        </p:nvSpPr>
        <p:spPr/>
        <p:txBody>
          <a:bodyPr/>
          <a:lstStyle/>
          <a:p>
            <a:pPr lvl="1"/>
            <a:r>
              <a:rPr/>
              <a:t>Factor analysis groups together simple indicators to estimate a composite indicator that captures as much as possible of the information common to individual indicators.</a:t>
            </a:r>
          </a:p>
          <a:p>
            <a:pPr lvl="1"/>
            <a:r>
              <a:rPr/>
              <a:t>Mean-Min Function (MMF) is an intermediate case between arithmetic mean, according to which no unbalance is penalized, and min function, according to which the penalization is maximum.</a:t>
            </a:r>
          </a:p>
          <a:p>
            <a:pPr lvl="1"/>
            <a:r>
              <a:rPr/>
              <a:t>Geometric aggregation uses the geometric mean to aggregate the single indicators and therefore allows to bypass the full compensability hypothesis using geometric mean.</a:t>
            </a:r>
          </a:p>
          <a:p>
            <a:pPr lvl="1"/>
            <a:r>
              <a:rPr/>
              <a:t>Mazziotta-Pareto Index (MPI) transforms a set of individual indicators in standardized variables and summarizes them using an arithmetic mean adjusted by a “penalty” coefficient related to the variability of each unit.</a:t>
            </a:r>
          </a:p>
          <a:p>
            <a:pPr lvl="1"/>
            <a:r>
              <a:rPr/>
              <a:t>Wroclaw taxonomy method is based on the distance from a theoretical unit characterized by the best performance for all indicators considered.</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Compare</a:t>
            </a:r>
            <a:r>
              <a:rPr/>
              <a:t> </a:t>
            </a:r>
            <a:r>
              <a:rPr/>
              <a:t>Output</a:t>
            </a:r>
          </a:p>
        </p:txBody>
      </p:sp>
      <p:pic>
        <p:nvPicPr>
          <p:cNvPr descr="Powerpoint_Protection_Severity_files/figure-pptx/unnamed-chunk-10-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5138" y="1709738"/>
            <a:ext cx="9626226" cy="2852737"/>
          </a:xfrm>
        </p:spPr>
        <p:txBody>
          <a:bodyPr/>
          <a:lstStyle/>
          <a:p>
            <a:pPr lvl="0" marL="0" indent="0">
              <a:buNone/>
            </a:pPr>
            <a:r>
              <a:rPr/>
              <a:t>Robust</a:t>
            </a:r>
            <a:r>
              <a:rPr/>
              <a:t> </a:t>
            </a:r>
            <a:r>
              <a:rPr/>
              <a:t>Benefit</a:t>
            </a:r>
            <a:r>
              <a:rPr/>
              <a:t> </a:t>
            </a:r>
            <a:r>
              <a:rPr/>
              <a:t>of</a:t>
            </a:r>
            <a:r>
              <a:rPr/>
              <a:t> </a:t>
            </a:r>
            <a:r>
              <a:rPr/>
              <a:t>the</a:t>
            </a:r>
            <a:r>
              <a:rPr/>
              <a:t> </a:t>
            </a:r>
            <a:r>
              <a:rPr/>
              <a:t>Doubt</a:t>
            </a:r>
            <a:r>
              <a:rPr/>
              <a:t> </a:t>
            </a:r>
            <a:r>
              <a:rPr/>
              <a:t>approach</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Severity</a:t>
            </a:r>
            <a:r>
              <a:rPr/>
              <a:t> </a:t>
            </a:r>
            <a:r>
              <a:rPr/>
              <a:t>Index</a:t>
            </a:r>
            <a:r>
              <a:rPr/>
              <a:t> </a:t>
            </a:r>
            <a:r>
              <a:rPr/>
              <a:t>Map</a:t>
            </a:r>
          </a:p>
        </p:txBody>
      </p:sp>
      <p:pic>
        <p:nvPicPr>
          <p:cNvPr descr="Powerpoint_Protection_Severity_files/figure-pptx/unnamed-chunk-12-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Now</a:t>
            </a:r>
            <a:r>
              <a:rPr/>
              <a:t> </a:t>
            </a:r>
            <a:r>
              <a:rPr/>
              <a:t>getting</a:t>
            </a:r>
            <a:r>
              <a:rPr/>
              <a:t> </a:t>
            </a:r>
            <a:r>
              <a:rPr/>
              <a:t>smooth</a:t>
            </a:r>
            <a:r>
              <a:rPr/>
              <a:t> </a:t>
            </a:r>
            <a:r>
              <a:rPr/>
              <a:t>map</a:t>
            </a:r>
          </a:p>
        </p:txBody>
      </p:sp>
      <p:pic>
        <p:nvPicPr>
          <p:cNvPr descr="Powerpoint_Protection_Severity_files/figure-pptx/unnamed-chunk-13-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5138" y="1709738"/>
            <a:ext cx="9626226" cy="2852737"/>
          </a:xfrm>
        </p:spPr>
        <p:txBody>
          <a:bodyPr/>
          <a:lstStyle/>
          <a:p>
            <a:pPr lvl="0" marL="0" indent="0">
              <a:buNone/>
            </a:pPr>
            <a:r>
              <a:rPr/>
              <a:t>Factor</a:t>
            </a:r>
            <a:r>
              <a:rPr/>
              <a:t> </a:t>
            </a:r>
            <a:r>
              <a:rPr/>
              <a:t>analysis</a:t>
            </a:r>
            <a:r>
              <a:rPr/>
              <a:t> </a:t>
            </a:r>
            <a:r>
              <a:rPr/>
              <a:t>componnents</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Building</a:t>
            </a:r>
            <a:r>
              <a:rPr/>
              <a:t> </a:t>
            </a:r>
            <a:r>
              <a:rPr/>
              <a:t>severity</a:t>
            </a:r>
            <a:r>
              <a:rPr/>
              <a:t> </a:t>
            </a:r>
            <a:r>
              <a:rPr/>
              <a:t>Index</a:t>
            </a:r>
          </a:p>
        </p:txBody>
      </p:sp>
      <p:sp>
        <p:nvSpPr>
          <p:cNvPr id="3" name="Content Placeholder 2"/>
          <p:cNvSpPr>
            <a:spLocks noGrp="1"/>
          </p:cNvSpPr>
          <p:nvPr>
            <p:ph idx="1"/>
          </p:nvPr>
        </p:nvSpPr>
        <p:spPr/>
        <p:txBody>
          <a:bodyPr/>
          <a:lstStyle/>
          <a:p>
            <a:pPr lvl="0" marL="0" indent="0">
              <a:buNone/>
            </a:pPr>
            <a:r>
              <a:rPr/>
              <a:t>Objective of the session:</a:t>
            </a:r>
          </a:p>
          <a:p>
            <a:pPr lvl="1"/>
            <a:r>
              <a:rPr/>
              <a:t>Building such index, also called </a:t>
            </a:r>
            <a:r>
              <a:rPr b="1"/>
              <a:t>composite indicator</a:t>
            </a:r>
            <a:r>
              <a:rPr/>
              <a:t>, is among the regular and expected task of any humanitarian data analyst.</a:t>
            </a:r>
          </a:p>
          <a:p>
            <a:pPr lvl="1"/>
            <a:r>
              <a:rPr/>
              <a:t>Objective is simplify information into a simple indicator that can reduce information overflow.</a:t>
            </a:r>
          </a:p>
          <a:p>
            <a:pPr lvl="1"/>
            <a:r>
              <a:rPr/>
              <a:t>Informs the sectoral and inter-sectoral discussions in order the facilitate comparison of needs across geographic areas.</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Severity</a:t>
            </a:r>
            <a:r>
              <a:rPr/>
              <a:t> </a:t>
            </a:r>
            <a:r>
              <a:rPr/>
              <a:t>Index</a:t>
            </a:r>
            <a:r>
              <a:rPr/>
              <a:t> </a:t>
            </a:r>
            <a:r>
              <a:rPr/>
              <a:t>Map</a:t>
            </a:r>
          </a:p>
        </p:txBody>
      </p:sp>
      <p:pic>
        <p:nvPicPr>
          <p:cNvPr descr="Powerpoint_Protection_Severity_files/figure-pptx/unnamed-chunk-14-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Now</a:t>
            </a:r>
            <a:r>
              <a:rPr/>
              <a:t> </a:t>
            </a:r>
            <a:r>
              <a:rPr/>
              <a:t>getting</a:t>
            </a:r>
            <a:r>
              <a:rPr/>
              <a:t> </a:t>
            </a:r>
            <a:r>
              <a:rPr/>
              <a:t>smooth</a:t>
            </a:r>
            <a:r>
              <a:rPr/>
              <a:t> </a:t>
            </a:r>
            <a:r>
              <a:rPr/>
              <a:t>map</a:t>
            </a:r>
          </a:p>
        </p:txBody>
      </p:sp>
      <p:pic>
        <p:nvPicPr>
          <p:cNvPr descr="Powerpoint_Protection_Severity_files/figure-pptx/unnamed-chunk-15-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5138" y="1709738"/>
            <a:ext cx="9626226" cy="2852737"/>
          </a:xfrm>
        </p:spPr>
        <p:txBody>
          <a:bodyPr/>
          <a:lstStyle/>
          <a:p>
            <a:pPr lvl="0" marL="0" indent="0">
              <a:buNone/>
            </a:pPr>
            <a:r>
              <a:rPr/>
              <a:t>Geometric</a:t>
            </a:r>
            <a:r>
              <a:rPr/>
              <a:t> </a:t>
            </a:r>
            <a:r>
              <a:rPr/>
              <a:t>aggregation</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Severity</a:t>
            </a:r>
            <a:r>
              <a:rPr/>
              <a:t> </a:t>
            </a:r>
            <a:r>
              <a:rPr/>
              <a:t>Index</a:t>
            </a:r>
            <a:r>
              <a:rPr/>
              <a:t> </a:t>
            </a:r>
            <a:r>
              <a:rPr/>
              <a:t>Map</a:t>
            </a:r>
          </a:p>
        </p:txBody>
      </p:sp>
      <p:pic>
        <p:nvPicPr>
          <p:cNvPr descr="Powerpoint_Protection_Severity_files/figure-pptx/unnamed-chunk-16-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Now</a:t>
            </a:r>
            <a:r>
              <a:rPr/>
              <a:t> </a:t>
            </a:r>
            <a:r>
              <a:rPr/>
              <a:t>getting</a:t>
            </a:r>
            <a:r>
              <a:rPr/>
              <a:t> </a:t>
            </a:r>
            <a:r>
              <a:rPr/>
              <a:t>smooth</a:t>
            </a:r>
            <a:r>
              <a:rPr/>
              <a:t> </a:t>
            </a:r>
            <a:r>
              <a:rPr/>
              <a:t>map</a:t>
            </a:r>
          </a:p>
        </p:txBody>
      </p:sp>
      <p:pic>
        <p:nvPicPr>
          <p:cNvPr descr="Powerpoint_Protection_Severity_files/figure-pptx/unnamed-chunk-17-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5138" y="1709738"/>
            <a:ext cx="9626226" cy="2852737"/>
          </a:xfrm>
        </p:spPr>
        <p:txBody>
          <a:bodyPr/>
          <a:lstStyle/>
          <a:p>
            <a:pPr lvl="0" marL="0" indent="0">
              <a:buNone/>
            </a:pPr>
            <a:r>
              <a:rPr/>
              <a:t>Mean-Min</a:t>
            </a:r>
            <a:r>
              <a:rPr/>
              <a:t> </a:t>
            </a:r>
            <a:r>
              <a:rPr/>
              <a:t>Function</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Severity</a:t>
            </a:r>
            <a:r>
              <a:rPr/>
              <a:t> </a:t>
            </a:r>
            <a:r>
              <a:rPr/>
              <a:t>Index</a:t>
            </a:r>
            <a:r>
              <a:rPr/>
              <a:t> </a:t>
            </a:r>
            <a:r>
              <a:rPr/>
              <a:t>Map</a:t>
            </a:r>
          </a:p>
        </p:txBody>
      </p:sp>
      <p:pic>
        <p:nvPicPr>
          <p:cNvPr descr="Powerpoint_Protection_Severity_files/figure-pptx/unnamed-chunk-18-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Now</a:t>
            </a:r>
            <a:r>
              <a:rPr/>
              <a:t> </a:t>
            </a:r>
            <a:r>
              <a:rPr/>
              <a:t>getting</a:t>
            </a:r>
            <a:r>
              <a:rPr/>
              <a:t> </a:t>
            </a:r>
            <a:r>
              <a:rPr/>
              <a:t>smooth</a:t>
            </a:r>
            <a:r>
              <a:rPr/>
              <a:t> </a:t>
            </a:r>
            <a:r>
              <a:rPr/>
              <a:t>map</a:t>
            </a:r>
          </a:p>
        </p:txBody>
      </p:sp>
      <p:pic>
        <p:nvPicPr>
          <p:cNvPr descr="Powerpoint_Protection_Severity_files/figure-pptx/unnamed-chunk-19-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5138" y="1709738"/>
            <a:ext cx="9626226" cy="2852737"/>
          </a:xfrm>
        </p:spPr>
        <p:txBody>
          <a:bodyPr/>
          <a:lstStyle/>
          <a:p>
            <a:pPr lvl="0" marL="0" indent="0">
              <a:buNone/>
            </a:pPr>
            <a:r>
              <a:rPr/>
              <a:t>Mazziotta-Pareto</a:t>
            </a:r>
            <a:r>
              <a:rPr/>
              <a:t> </a:t>
            </a:r>
            <a:r>
              <a:rPr/>
              <a:t>Index</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Severity</a:t>
            </a:r>
            <a:r>
              <a:rPr/>
              <a:t> </a:t>
            </a:r>
            <a:r>
              <a:rPr/>
              <a:t>Index</a:t>
            </a:r>
            <a:r>
              <a:rPr/>
              <a:t> </a:t>
            </a:r>
            <a:r>
              <a:rPr/>
              <a:t>Map</a:t>
            </a:r>
          </a:p>
        </p:txBody>
      </p:sp>
      <p:pic>
        <p:nvPicPr>
          <p:cNvPr descr="Powerpoint_Protection_Severity_files/figure-pptx/unnamed-chunk-20-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Methodology</a:t>
            </a:r>
          </a:p>
        </p:txBody>
      </p:sp>
      <p:sp>
        <p:nvSpPr>
          <p:cNvPr id="3" name="Content Placeholder 2"/>
          <p:cNvSpPr>
            <a:spLocks noGrp="1"/>
          </p:cNvSpPr>
          <p:nvPr>
            <p:ph idx="1"/>
          </p:nvPr>
        </p:nvSpPr>
        <p:spPr/>
        <p:txBody>
          <a:bodyPr/>
          <a:lstStyle/>
          <a:p>
            <a:pPr lvl="0" marL="0" indent="0">
              <a:buNone/>
            </a:pPr>
            <a:r>
              <a:rPr/>
              <a:t>When developing severity index, each steps comes with methodological questions:</a:t>
            </a:r>
          </a:p>
          <a:p>
            <a:pPr lvl="1"/>
            <a:r>
              <a:rPr/>
              <a:t>How to select and organize indicators?</a:t>
            </a:r>
          </a:p>
          <a:p>
            <a:pPr lvl="1"/>
            <a:r>
              <a:rPr/>
              <a:t>How to calculate and reshape them?</a:t>
            </a:r>
          </a:p>
          <a:p>
            <a:pPr lvl="1"/>
            <a:r>
              <a:rPr/>
              <a:t>How to assemble them together (aggregation and weighting).</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Now</a:t>
            </a:r>
            <a:r>
              <a:rPr/>
              <a:t> </a:t>
            </a:r>
            <a:r>
              <a:rPr/>
              <a:t>getting</a:t>
            </a:r>
            <a:r>
              <a:rPr/>
              <a:t> </a:t>
            </a:r>
            <a:r>
              <a:rPr/>
              <a:t>smooth</a:t>
            </a:r>
            <a:r>
              <a:rPr/>
              <a:t> </a:t>
            </a:r>
            <a:r>
              <a:rPr/>
              <a:t>map</a:t>
            </a:r>
          </a:p>
        </p:txBody>
      </p:sp>
      <p:pic>
        <p:nvPicPr>
          <p:cNvPr descr="Powerpoint_Protection_Severity_files/figure-pptx/unnamed-chunk-21-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15138" y="1709738"/>
            <a:ext cx="9626226" cy="2852737"/>
          </a:xfrm>
        </p:spPr>
        <p:txBody>
          <a:bodyPr/>
          <a:lstStyle/>
          <a:p>
            <a:pPr lvl="0" marL="0" indent="0">
              <a:buNone/>
            </a:pPr>
            <a:r>
              <a:rPr/>
              <a:t>Wroclaw</a:t>
            </a:r>
            <a:r>
              <a:rPr/>
              <a:t> </a:t>
            </a:r>
            <a:r>
              <a:rPr/>
              <a:t>taxonomy</a:t>
            </a:r>
            <a:r>
              <a:rPr/>
              <a:t> </a:t>
            </a:r>
            <a:r>
              <a:rPr/>
              <a:t>method"</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Severity</a:t>
            </a:r>
            <a:r>
              <a:rPr/>
              <a:t> </a:t>
            </a:r>
            <a:r>
              <a:rPr/>
              <a:t>Index</a:t>
            </a:r>
            <a:r>
              <a:rPr/>
              <a:t> </a:t>
            </a:r>
            <a:r>
              <a:rPr/>
              <a:t>Map</a:t>
            </a:r>
          </a:p>
        </p:txBody>
      </p:sp>
      <p:pic>
        <p:nvPicPr>
          <p:cNvPr descr="Powerpoint_Protection_Severity_files/figure-pptx/unnamed-chunk-22-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Now</a:t>
            </a:r>
            <a:r>
              <a:rPr/>
              <a:t> </a:t>
            </a:r>
            <a:r>
              <a:rPr/>
              <a:t>getting</a:t>
            </a:r>
            <a:r>
              <a:rPr/>
              <a:t> </a:t>
            </a:r>
            <a:r>
              <a:rPr/>
              <a:t>smooth</a:t>
            </a:r>
            <a:r>
              <a:rPr/>
              <a:t> </a:t>
            </a:r>
            <a:r>
              <a:rPr/>
              <a:t>map</a:t>
            </a:r>
          </a:p>
        </p:txBody>
      </p:sp>
      <p:pic>
        <p:nvPicPr>
          <p:cNvPr descr="Powerpoint_Protection_Severity_files/figure-pptx/unnamed-chunk-23-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Dataset</a:t>
            </a:r>
          </a:p>
        </p:txBody>
      </p:sp>
      <p:sp>
        <p:nvSpPr>
          <p:cNvPr id="3" name="Content Placeholder 2"/>
          <p:cNvSpPr>
            <a:spLocks noGrp="1"/>
          </p:cNvSpPr>
          <p:nvPr>
            <p:ph idx="1"/>
          </p:nvPr>
        </p:nvSpPr>
        <p:spPr/>
        <p:txBody>
          <a:bodyPr/>
          <a:lstStyle/>
          <a:p>
            <a:pPr lvl="1"/>
            <a:r>
              <a:rPr/>
              <a:t>Key Informant Interview for Hurricane Dorian, Bahamas - </a:t>
            </a:r>
            <a:r>
              <a:rPr>
                <a:hlinkClick r:id="rId2"/>
              </a:rPr>
              <a:t>available through HDX here</a:t>
            </a:r>
          </a:p>
          <a:p>
            <a:pPr lvl="1"/>
            <a:r>
              <a:rPr/>
              <a:t>Collected at the beginning of November 2019 by IOM/DTM in the Bahamas. See </a:t>
            </a:r>
            <a:r>
              <a:rPr>
                <a:hlinkClick r:id="rId3"/>
              </a:rPr>
              <a:t>initial report</a:t>
            </a:r>
            <a:r>
              <a:rPr/>
              <a:t>.</a:t>
            </a:r>
          </a:p>
          <a:p>
            <a:pPr lvl="1"/>
            <a:r>
              <a:rPr/>
              <a:t>Covers Abaco Island which has been severely hit by Hurricane Dorian on 1-3 September 2019.</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Theoretical</a:t>
            </a:r>
            <a:r>
              <a:rPr/>
              <a:t> </a:t>
            </a:r>
            <a:r>
              <a:rPr/>
              <a:t>Severity</a:t>
            </a:r>
            <a:r>
              <a:rPr/>
              <a:t> </a:t>
            </a:r>
            <a:r>
              <a:rPr/>
              <a:t>Framework</a:t>
            </a:r>
          </a:p>
        </p:txBody>
      </p:sp>
      <p:graphicFrame>
        <p:nvGraphicFramePr>
          <p:cNvPr id="6" name="Content Placeholder 5"/>
          <p:cNvGraphicFramePr>
            <a:graphicFrameLocks noGrp="1"/>
          </p:cNvGraphicFramePr>
          <p:nvPr>
            <p:ph idx="1"/>
          </p:nvPr>
        </p:nvGraphicFramePr>
        <p:xfrm>
          <a:off x="177800" y="1473200"/>
          <a:ext cx="11912600" cy="4927600"/>
        </p:xfrm>
        <a:graphic>
          <a:graphicData uri="http://schemas.openxmlformats.org/drawingml/2006/table">
            <a:tbl>
              <a:tblPr firstRow="1" bandRow="1">
                <a:tableStyleId>{5C22544A-7EE6-4342-B048-85BDC9FD1C3A}</a:tableStyleId>
              </a:tblPr>
              <a:tblGrid>
                <a:gridCol w="3962400"/>
                <a:gridCol w="3962400"/>
                <a:gridCol w="3962400"/>
              </a:tblGrid>
              <a:tr h="0">
                <a:tc>
                  <a:txBody>
                    <a:bodyPr/>
                    <a:lstStyle/>
                    <a:p>
                      <a:pPr lvl="0" marL="0" indent="0" algn="l">
                        <a:buNone/>
                      </a:pPr>
                      <a:r>
                        <a:rPr/>
                        <a:t>qlabel</a:t>
                      </a:r>
                    </a:p>
                  </a:txBody>
                  <a:tcPr/>
                </a:tc>
                <a:tc>
                  <a:txBody>
                    <a:bodyPr/>
                    <a:lstStyle/>
                    <a:p>
                      <a:pPr lvl="0" marL="0" indent="0" algn="l">
                        <a:buNone/>
                      </a:pPr>
                      <a:r>
                        <a:rPr/>
                        <a:t>Calculation</a:t>
                      </a:r>
                    </a:p>
                  </a:txBody>
                  <a:tcPr/>
                </a:tc>
                <a:tc>
                  <a:txBody>
                    <a:bodyPr/>
                    <a:lstStyle/>
                    <a:p>
                      <a:pPr lvl="0" marL="0" indent="0" algn="l">
                        <a:buNone/>
                      </a:pPr>
                      <a:r>
                        <a:rPr/>
                        <a:t>Polarity</a:t>
                      </a:r>
                    </a:p>
                  </a:txBody>
                  <a:tcPr/>
                </a:tc>
              </a:tr>
              <a:tr h="0">
                <a:tc>
                  <a:txBody>
                    <a:bodyPr/>
                    <a:lstStyle/>
                    <a:p>
                      <a:pPr lvl="0" marL="0" indent="0" algn="l">
                        <a:buNone/>
                      </a:pPr>
                      <a:r>
                        <a:rPr/>
                        <a:t>Concerning</a:t>
                      </a:r>
                      <a:r>
                        <a:rPr/>
                        <a:t> </a:t>
                      </a:r>
                      <a:r>
                        <a:rPr/>
                        <a:t>hierarchy</a:t>
                      </a:r>
                      <a:r>
                        <a:rPr/>
                        <a:t> </a:t>
                      </a:r>
                      <a:r>
                        <a:rPr/>
                        <a:t>of</a:t>
                      </a:r>
                      <a:r>
                        <a:rPr/>
                        <a:t> </a:t>
                      </a:r>
                      <a:r>
                        <a:rPr/>
                        <a:t>unmet</a:t>
                      </a:r>
                      <a:r>
                        <a:rPr/>
                        <a:t> </a:t>
                      </a:r>
                      <a:r>
                        <a:rPr/>
                        <a:t>needs</a:t>
                      </a:r>
                    </a:p>
                  </a:txBody>
                </a:tc>
                <a:tc>
                  <a:txBody>
                    <a:bodyPr/>
                    <a:lstStyle/>
                    <a:p>
                      <a:pPr lvl="0" marL="0" indent="0" algn="l">
                        <a:buNone/>
                      </a:pPr>
                      <a:r>
                        <a:rPr/>
                        <a:t>scored</a:t>
                      </a:r>
                    </a:p>
                  </a:txBody>
                </a:tc>
                <a:tc>
                  <a:txBody>
                    <a:bodyPr/>
                    <a:lstStyle/>
                    <a:p>
                      <a:pPr lvl="0" marL="0" indent="0" algn="l">
                        <a:buNone/>
                      </a:pPr>
                      <a:r>
                        <a:rPr/>
                        <a:t>Negative</a:t>
                      </a:r>
                      <a:r>
                        <a:rPr/>
                        <a:t> </a:t>
                      </a:r>
                      <a:r>
                        <a:rPr/>
                        <a:t>(the</a:t>
                      </a:r>
                      <a:r>
                        <a:rPr/>
                        <a:t> </a:t>
                      </a:r>
                      <a:r>
                        <a:rPr/>
                        <a:t>higher</a:t>
                      </a:r>
                      <a:r>
                        <a:rPr/>
                        <a:t> </a:t>
                      </a:r>
                      <a:r>
                        <a:rPr/>
                        <a:t>score,</a:t>
                      </a:r>
                      <a:r>
                        <a:rPr/>
                        <a:t> </a:t>
                      </a:r>
                      <a:r>
                        <a:rPr/>
                        <a:t>the</a:t>
                      </a:r>
                      <a:r>
                        <a:rPr/>
                        <a:t> </a:t>
                      </a:r>
                      <a:r>
                        <a:rPr/>
                        <a:t>more</a:t>
                      </a:r>
                      <a:r>
                        <a:rPr/>
                        <a:t> </a:t>
                      </a:r>
                      <a:r>
                        <a:rPr/>
                        <a:t>severe)</a:t>
                      </a:r>
                    </a:p>
                  </a:txBody>
                </a:tc>
              </a:tr>
              <a:tr h="0">
                <a:tc>
                  <a:txBody>
                    <a:bodyPr/>
                    <a:lstStyle/>
                    <a:p>
                      <a:pPr lvl="0" marL="0" indent="0" algn="l">
                        <a:buNone/>
                      </a:pPr>
                      <a:r>
                        <a:rPr/>
                        <a:t>Community</a:t>
                      </a:r>
                      <a:r>
                        <a:rPr/>
                        <a:t> </a:t>
                      </a:r>
                      <a:r>
                        <a:rPr/>
                        <a:t>Relation</a:t>
                      </a:r>
                      <a:r>
                        <a:rPr/>
                        <a:t> </a:t>
                      </a:r>
                      <a:r>
                        <a:rPr/>
                        <a:t>Level</a:t>
                      </a:r>
                    </a:p>
                  </a:txBody>
                </a:tc>
                <a:tc>
                  <a:txBody>
                    <a:bodyPr/>
                    <a:lstStyle/>
                    <a:p>
                      <a:pPr lvl="0" marL="0" indent="0" algn="l">
                        <a:buNone/>
                      </a:pPr>
                      <a:r>
                        <a:rPr/>
                        <a:t>scored</a:t>
                      </a:r>
                    </a:p>
                  </a:txBody>
                </a:tc>
                <a:tc>
                  <a:txBody>
                    <a:bodyPr/>
                    <a:lstStyle/>
                    <a:p>
                      <a:pPr lvl="0" marL="0" indent="0" algn="l">
                        <a:buNone/>
                      </a:pPr>
                      <a:r>
                        <a:rPr/>
                        <a:t>Negative</a:t>
                      </a:r>
                      <a:r>
                        <a:rPr/>
                        <a:t> </a:t>
                      </a:r>
                      <a:r>
                        <a:rPr/>
                        <a:t>(the</a:t>
                      </a:r>
                      <a:r>
                        <a:rPr/>
                        <a:t> </a:t>
                      </a:r>
                      <a:r>
                        <a:rPr/>
                        <a:t>higher</a:t>
                      </a:r>
                      <a:r>
                        <a:rPr/>
                        <a:t> </a:t>
                      </a:r>
                      <a:r>
                        <a:rPr/>
                        <a:t>score,</a:t>
                      </a:r>
                      <a:r>
                        <a:rPr/>
                        <a:t> </a:t>
                      </a:r>
                      <a:r>
                        <a:rPr/>
                        <a:t>the</a:t>
                      </a:r>
                      <a:r>
                        <a:rPr/>
                        <a:t> </a:t>
                      </a:r>
                      <a:r>
                        <a:rPr/>
                        <a:t>more</a:t>
                      </a:r>
                      <a:r>
                        <a:rPr/>
                        <a:t> </a:t>
                      </a:r>
                      <a:r>
                        <a:rPr/>
                        <a:t>severe)</a:t>
                      </a:r>
                    </a:p>
                  </a:txBody>
                </a:tc>
              </a:tr>
              <a:tr h="0">
                <a:tc>
                  <a:txBody>
                    <a:bodyPr/>
                    <a:lstStyle/>
                    <a:p>
                      <a:pPr lvl="0" marL="0" indent="0" algn="l">
                        <a:buNone/>
                      </a:pPr>
                      <a:r>
                        <a:rPr/>
                        <a:t>Relation</a:t>
                      </a:r>
                      <a:r>
                        <a:rPr/>
                        <a:t> </a:t>
                      </a:r>
                      <a:r>
                        <a:rPr/>
                        <a:t>with</a:t>
                      </a:r>
                      <a:r>
                        <a:rPr/>
                        <a:t> </a:t>
                      </a:r>
                      <a:r>
                        <a:rPr/>
                        <a:t>Host</a:t>
                      </a:r>
                      <a:r>
                        <a:rPr/>
                        <a:t> </a:t>
                      </a:r>
                      <a:r>
                        <a:rPr/>
                        <a:t>Community</a:t>
                      </a:r>
                    </a:p>
                  </a:txBody>
                </a:tc>
                <a:tc>
                  <a:txBody>
                    <a:bodyPr/>
                    <a:lstStyle/>
                    <a:p>
                      <a:pPr lvl="0" marL="0" indent="0" algn="l">
                        <a:buNone/>
                      </a:pPr>
                      <a:r>
                        <a:rPr/>
                        <a:t>scored</a:t>
                      </a:r>
                    </a:p>
                  </a:txBody>
                </a:tc>
                <a:tc>
                  <a:txBody>
                    <a:bodyPr/>
                    <a:lstStyle/>
                    <a:p>
                      <a:pPr lvl="0" marL="0" indent="0" algn="l">
                        <a:buNone/>
                      </a:pPr>
                      <a:r>
                        <a:rPr/>
                        <a:t>Negative</a:t>
                      </a:r>
                      <a:r>
                        <a:rPr/>
                        <a:t> </a:t>
                      </a:r>
                      <a:r>
                        <a:rPr/>
                        <a:t>(the</a:t>
                      </a:r>
                      <a:r>
                        <a:rPr/>
                        <a:t> </a:t>
                      </a:r>
                      <a:r>
                        <a:rPr/>
                        <a:t>higher</a:t>
                      </a:r>
                      <a:r>
                        <a:rPr/>
                        <a:t> </a:t>
                      </a:r>
                      <a:r>
                        <a:rPr/>
                        <a:t>score,</a:t>
                      </a:r>
                      <a:r>
                        <a:rPr/>
                        <a:t> </a:t>
                      </a:r>
                      <a:r>
                        <a:rPr/>
                        <a:t>the</a:t>
                      </a:r>
                      <a:r>
                        <a:rPr/>
                        <a:t> </a:t>
                      </a:r>
                      <a:r>
                        <a:rPr/>
                        <a:t>more</a:t>
                      </a:r>
                      <a:r>
                        <a:rPr/>
                        <a:t> </a:t>
                      </a:r>
                      <a:r>
                        <a:rPr/>
                        <a:t>severe)</a:t>
                      </a:r>
                    </a:p>
                  </a:txBody>
                </a:tc>
              </a:tr>
              <a:tr h="0">
                <a:tc>
                  <a:txBody>
                    <a:bodyPr/>
                    <a:lstStyle/>
                    <a:p>
                      <a:pPr lvl="0" marL="0" indent="0" algn="l">
                        <a:buNone/>
                      </a:pPr>
                      <a:r>
                        <a:rPr/>
                        <a:t>Women</a:t>
                      </a:r>
                      <a:r>
                        <a:rPr/>
                        <a:t> </a:t>
                      </a:r>
                      <a:r>
                        <a:rPr/>
                        <a:t>Good</a:t>
                      </a:r>
                      <a:r>
                        <a:rPr/>
                        <a:t> </a:t>
                      </a:r>
                      <a:r>
                        <a:rPr/>
                        <a:t>safety</a:t>
                      </a:r>
                    </a:p>
                  </a:txBody>
                </a:tc>
                <a:tc>
                  <a:txBody>
                    <a:bodyPr/>
                    <a:lstStyle/>
                    <a:p>
                      <a:pPr lvl="0" marL="0" indent="0" algn="l">
                        <a:buNone/>
                      </a:pPr>
                      <a:r>
                        <a:rPr/>
                        <a:t>scored</a:t>
                      </a:r>
                    </a:p>
                  </a:txBody>
                </a:tc>
                <a:tc>
                  <a:txBody>
                    <a:bodyPr/>
                    <a:lstStyle/>
                    <a:p>
                      <a:pPr lvl="0" marL="0" indent="0" algn="l">
                        <a:buNone/>
                      </a:pPr>
                      <a:r>
                        <a:rPr/>
                        <a:t>Positive</a:t>
                      </a:r>
                      <a:r>
                        <a:rPr/>
                        <a:t> </a:t>
                      </a:r>
                      <a:r>
                        <a:rPr/>
                        <a:t>(the</a:t>
                      </a:r>
                      <a:r>
                        <a:rPr/>
                        <a:t> </a:t>
                      </a:r>
                      <a:r>
                        <a:rPr/>
                        <a:t>higher</a:t>
                      </a:r>
                      <a:r>
                        <a:rPr/>
                        <a:t> </a:t>
                      </a:r>
                      <a:r>
                        <a:rPr/>
                        <a:t>score,</a:t>
                      </a:r>
                      <a:r>
                        <a:rPr/>
                        <a:t> </a:t>
                      </a:r>
                      <a:r>
                        <a:rPr/>
                        <a:t>the</a:t>
                      </a:r>
                      <a:r>
                        <a:rPr/>
                        <a:t> </a:t>
                      </a:r>
                      <a:r>
                        <a:rPr/>
                        <a:t>less</a:t>
                      </a:r>
                      <a:r>
                        <a:rPr/>
                        <a:t> </a:t>
                      </a:r>
                      <a:r>
                        <a:rPr/>
                        <a:t>severe)</a:t>
                      </a:r>
                    </a:p>
                  </a:txBody>
                </a:tc>
              </a:tr>
              <a:tr h="0">
                <a:tc>
                  <a:txBody>
                    <a:bodyPr/>
                    <a:lstStyle/>
                    <a:p>
                      <a:pPr lvl="0" marL="0" indent="0" algn="l">
                        <a:buNone/>
                      </a:pPr>
                      <a:r>
                        <a:rPr/>
                        <a:t>Men</a:t>
                      </a:r>
                      <a:r>
                        <a:rPr/>
                        <a:t> </a:t>
                      </a:r>
                      <a:r>
                        <a:rPr/>
                        <a:t>Good</a:t>
                      </a:r>
                      <a:r>
                        <a:rPr/>
                        <a:t> </a:t>
                      </a:r>
                      <a:r>
                        <a:rPr/>
                        <a:t>Safety</a:t>
                      </a:r>
                    </a:p>
                  </a:txBody>
                </a:tc>
                <a:tc>
                  <a:txBody>
                    <a:bodyPr/>
                    <a:lstStyle/>
                    <a:p>
                      <a:pPr lvl="0" marL="0" indent="0" algn="l">
                        <a:buNone/>
                      </a:pPr>
                      <a:r>
                        <a:rPr/>
                        <a:t>scored</a:t>
                      </a:r>
                    </a:p>
                  </a:txBody>
                </a:tc>
                <a:tc>
                  <a:txBody>
                    <a:bodyPr/>
                    <a:lstStyle/>
                    <a:p>
                      <a:pPr lvl="0" marL="0" indent="0" algn="l">
                        <a:buNone/>
                      </a:pPr>
                      <a:r>
                        <a:rPr/>
                        <a:t>Positive</a:t>
                      </a:r>
                      <a:r>
                        <a:rPr/>
                        <a:t> </a:t>
                      </a:r>
                      <a:r>
                        <a:rPr/>
                        <a:t>(the</a:t>
                      </a:r>
                      <a:r>
                        <a:rPr/>
                        <a:t> </a:t>
                      </a:r>
                      <a:r>
                        <a:rPr/>
                        <a:t>higher</a:t>
                      </a:r>
                      <a:r>
                        <a:rPr/>
                        <a:t> </a:t>
                      </a:r>
                      <a:r>
                        <a:rPr/>
                        <a:t>score,</a:t>
                      </a:r>
                      <a:r>
                        <a:rPr/>
                        <a:t> </a:t>
                      </a:r>
                      <a:r>
                        <a:rPr/>
                        <a:t>the</a:t>
                      </a:r>
                      <a:r>
                        <a:rPr/>
                        <a:t> </a:t>
                      </a:r>
                      <a:r>
                        <a:rPr/>
                        <a:t>less</a:t>
                      </a:r>
                      <a:r>
                        <a:rPr/>
                        <a:t> </a:t>
                      </a:r>
                      <a:r>
                        <a:rPr/>
                        <a:t>severe)</a:t>
                      </a:r>
                    </a:p>
                  </a:txBody>
                </a:tc>
              </a:tr>
              <a:tr h="0">
                <a:tc>
                  <a:txBody>
                    <a:bodyPr/>
                    <a:lstStyle/>
                    <a:p>
                      <a:pPr lvl="0" marL="0" indent="0" algn="l">
                        <a:buNone/>
                      </a:pPr>
                      <a:r>
                        <a:rPr/>
                        <a:t>Child</a:t>
                      </a:r>
                      <a:r>
                        <a:rPr/>
                        <a:t> </a:t>
                      </a:r>
                      <a:r>
                        <a:rPr/>
                        <a:t>Good</a:t>
                      </a:r>
                      <a:r>
                        <a:rPr/>
                        <a:t> </a:t>
                      </a:r>
                      <a:r>
                        <a:rPr/>
                        <a:t>Safety</a:t>
                      </a:r>
                    </a:p>
                  </a:txBody>
                </a:tc>
                <a:tc>
                  <a:txBody>
                    <a:bodyPr/>
                    <a:lstStyle/>
                    <a:p>
                      <a:pPr lvl="0" marL="0" indent="0" algn="l">
                        <a:buNone/>
                      </a:pPr>
                      <a:r>
                        <a:rPr/>
                        <a:t>scored</a:t>
                      </a:r>
                    </a:p>
                  </a:txBody>
                </a:tc>
                <a:tc>
                  <a:txBody>
                    <a:bodyPr/>
                    <a:lstStyle/>
                    <a:p>
                      <a:pPr lvl="0" marL="0" indent="0" algn="l">
                        <a:buNone/>
                      </a:pPr>
                      <a:r>
                        <a:rPr/>
                        <a:t>Positive</a:t>
                      </a:r>
                      <a:r>
                        <a:rPr/>
                        <a:t> </a:t>
                      </a:r>
                      <a:r>
                        <a:rPr/>
                        <a:t>(the</a:t>
                      </a:r>
                      <a:r>
                        <a:rPr/>
                        <a:t> </a:t>
                      </a:r>
                      <a:r>
                        <a:rPr/>
                        <a:t>higher</a:t>
                      </a:r>
                      <a:r>
                        <a:rPr/>
                        <a:t> </a:t>
                      </a:r>
                      <a:r>
                        <a:rPr/>
                        <a:t>score,</a:t>
                      </a:r>
                      <a:r>
                        <a:rPr/>
                        <a:t> </a:t>
                      </a:r>
                      <a:r>
                        <a:rPr/>
                        <a:t>the</a:t>
                      </a:r>
                      <a:r>
                        <a:rPr/>
                        <a:t> </a:t>
                      </a:r>
                      <a:r>
                        <a:rPr/>
                        <a:t>less</a:t>
                      </a:r>
                      <a:r>
                        <a:rPr/>
                        <a:t> </a:t>
                      </a:r>
                      <a:r>
                        <a:rPr/>
                        <a:t>severe)</a:t>
                      </a:r>
                    </a:p>
                  </a:txBody>
                </a:tc>
              </a:tr>
              <a:tr h="0">
                <a:tc>
                  <a:txBody>
                    <a:bodyPr/>
                    <a:lstStyle/>
                    <a:p>
                      <a:pPr lvl="0" marL="0" indent="0" algn="l">
                        <a:buNone/>
                      </a:pPr>
                      <a:r>
                        <a:rPr/>
                        <a:t>Reported</a:t>
                      </a:r>
                      <a:r>
                        <a:rPr/>
                        <a:t> </a:t>
                      </a:r>
                      <a:r>
                        <a:rPr/>
                        <a:t>Security</a:t>
                      </a:r>
                      <a:r>
                        <a:rPr/>
                        <a:t> </a:t>
                      </a:r>
                      <a:r>
                        <a:rPr/>
                        <a:t>Incident</a:t>
                      </a:r>
                    </a:p>
                  </a:txBody>
                </a:tc>
                <a:tc>
                  <a:txBody>
                    <a:bodyPr/>
                    <a:lstStyle/>
                    <a:p>
                      <a:pPr lvl="0" marL="0" indent="0" algn="l">
                        <a:buNone/>
                      </a:pPr>
                      <a:r>
                        <a:rPr/>
                        <a:t>binary</a:t>
                      </a:r>
                    </a:p>
                  </a:txBody>
                </a:tc>
                <a:tc>
                  <a:txBody>
                    <a:bodyPr/>
                    <a:lstStyle/>
                    <a:p>
                      <a:pPr lvl="0" marL="0" indent="0" algn="l">
                        <a:buNone/>
                      </a:pPr>
                      <a:r>
                        <a:rPr/>
                        <a:t>Negative</a:t>
                      </a:r>
                      <a:r>
                        <a:rPr/>
                        <a:t> </a:t>
                      </a:r>
                      <a:r>
                        <a:rPr/>
                        <a:t>(the</a:t>
                      </a:r>
                      <a:r>
                        <a:rPr/>
                        <a:t> </a:t>
                      </a:r>
                      <a:r>
                        <a:rPr/>
                        <a:t>higher</a:t>
                      </a:r>
                      <a:r>
                        <a:rPr/>
                        <a:t> </a:t>
                      </a:r>
                      <a:r>
                        <a:rPr/>
                        <a:t>score,</a:t>
                      </a:r>
                      <a:r>
                        <a:rPr/>
                        <a:t> </a:t>
                      </a:r>
                      <a:r>
                        <a:rPr/>
                        <a:t>the</a:t>
                      </a:r>
                      <a:r>
                        <a:rPr/>
                        <a:t> </a:t>
                      </a:r>
                      <a:r>
                        <a:rPr/>
                        <a:t>more</a:t>
                      </a:r>
                      <a:r>
                        <a:rPr/>
                        <a:t> </a:t>
                      </a:r>
                      <a:r>
                        <a:rPr/>
                        <a:t>severe)</a:t>
                      </a:r>
                    </a:p>
                  </a:txBody>
                </a:tc>
              </a:tr>
              <a:tr h="0">
                <a:tc>
                  <a:txBody>
                    <a:bodyPr/>
                    <a:lstStyle/>
                    <a:p>
                      <a:pPr lvl="0" marL="0" indent="0" algn="l">
                        <a:buNone/>
                      </a:pPr>
                      <a:r>
                        <a:rPr/>
                        <a:t>Reported</a:t>
                      </a:r>
                      <a:r>
                        <a:rPr/>
                        <a:t> </a:t>
                      </a:r>
                      <a:r>
                        <a:rPr/>
                        <a:t>Immigration</a:t>
                      </a:r>
                      <a:r>
                        <a:rPr/>
                        <a:t> </a:t>
                      </a:r>
                      <a:r>
                        <a:rPr/>
                        <a:t>Visit</a:t>
                      </a:r>
                    </a:p>
                  </a:txBody>
                </a:tc>
                <a:tc>
                  <a:txBody>
                    <a:bodyPr/>
                    <a:lstStyle/>
                    <a:p>
                      <a:pPr lvl="0" marL="0" indent="0" algn="l">
                        <a:buNone/>
                      </a:pPr>
                      <a:r>
                        <a:rPr/>
                        <a:t>binary</a:t>
                      </a:r>
                    </a:p>
                  </a:txBody>
                </a:tc>
                <a:tc>
                  <a:txBody>
                    <a:bodyPr/>
                    <a:lstStyle/>
                    <a:p>
                      <a:pPr lvl="0" marL="0" indent="0" algn="l">
                        <a:buNone/>
                      </a:pPr>
                      <a:r>
                        <a:rPr/>
                        <a:t>Negative</a:t>
                      </a:r>
                      <a:r>
                        <a:rPr/>
                        <a:t> </a:t>
                      </a:r>
                      <a:r>
                        <a:rPr/>
                        <a:t>(the</a:t>
                      </a:r>
                      <a:r>
                        <a:rPr/>
                        <a:t> </a:t>
                      </a:r>
                      <a:r>
                        <a:rPr/>
                        <a:t>higher</a:t>
                      </a:r>
                      <a:r>
                        <a:rPr/>
                        <a:t> </a:t>
                      </a:r>
                      <a:r>
                        <a:rPr/>
                        <a:t>score,</a:t>
                      </a:r>
                      <a:r>
                        <a:rPr/>
                        <a:t> </a:t>
                      </a:r>
                      <a:r>
                        <a:rPr/>
                        <a:t>the</a:t>
                      </a:r>
                      <a:r>
                        <a:rPr/>
                        <a:t> </a:t>
                      </a:r>
                      <a:r>
                        <a:rPr/>
                        <a:t>more</a:t>
                      </a:r>
                      <a:r>
                        <a:rPr/>
                        <a:t> </a:t>
                      </a:r>
                      <a:r>
                        <a:rPr/>
                        <a:t>severe)</a:t>
                      </a:r>
                    </a:p>
                  </a:txBody>
                </a:tc>
              </a:tr>
              <a:tr h="0">
                <a:tc>
                  <a:txBody>
                    <a:bodyPr/>
                    <a:lstStyle/>
                    <a:p>
                      <a:pPr lvl="0" marL="0" indent="0" algn="l">
                        <a:buNone/>
                      </a:pPr>
                      <a:r>
                        <a:rPr/>
                        <a:t>Positive</a:t>
                      </a:r>
                      <a:r>
                        <a:rPr/>
                        <a:t> </a:t>
                      </a:r>
                      <a:r>
                        <a:rPr/>
                        <a:t>Referral</a:t>
                      </a:r>
                      <a:r>
                        <a:rPr/>
                        <a:t> </a:t>
                      </a:r>
                      <a:r>
                        <a:rPr/>
                        <a:t>Mechanisms</a:t>
                      </a:r>
                    </a:p>
                  </a:txBody>
                </a:tc>
                <a:tc>
                  <a:txBody>
                    <a:bodyPr/>
                    <a:lstStyle/>
                    <a:p>
                      <a:pPr lvl="0" marL="0" indent="0" algn="l">
                        <a:buNone/>
                      </a:pPr>
                      <a:r>
                        <a:rPr/>
                        <a:t>binary</a:t>
                      </a:r>
                    </a:p>
                  </a:txBody>
                </a:tc>
                <a:tc>
                  <a:txBody>
                    <a:bodyPr/>
                    <a:lstStyle/>
                    <a:p>
                      <a:pPr lvl="0" marL="0" indent="0" algn="l">
                        <a:buNone/>
                      </a:pPr>
                      <a:r>
                        <a:rPr/>
                        <a:t>Positive</a:t>
                      </a:r>
                      <a:r>
                        <a:rPr/>
                        <a:t> </a:t>
                      </a:r>
                      <a:r>
                        <a:rPr/>
                        <a:t>(the</a:t>
                      </a:r>
                      <a:r>
                        <a:rPr/>
                        <a:t> </a:t>
                      </a:r>
                      <a:r>
                        <a:rPr/>
                        <a:t>higher</a:t>
                      </a:r>
                      <a:r>
                        <a:rPr/>
                        <a:t> </a:t>
                      </a:r>
                      <a:r>
                        <a:rPr/>
                        <a:t>score,</a:t>
                      </a:r>
                      <a:r>
                        <a:rPr/>
                        <a:t> </a:t>
                      </a:r>
                      <a:r>
                        <a:rPr/>
                        <a:t>the</a:t>
                      </a:r>
                      <a:r>
                        <a:rPr/>
                        <a:t> </a:t>
                      </a:r>
                      <a:r>
                        <a:rPr/>
                        <a:t>less</a:t>
                      </a:r>
                      <a:r>
                        <a:rPr/>
                        <a:t> </a:t>
                      </a:r>
                      <a:r>
                        <a:rPr/>
                        <a:t>severe)</a:t>
                      </a:r>
                    </a:p>
                  </a:txBody>
                </a:tc>
              </a:tr>
              <a:tr h="0">
                <a:tc>
                  <a:txBody>
                    <a:bodyPr/>
                    <a:lstStyle/>
                    <a:p>
                      <a:pPr lvl="0" marL="0" indent="0" algn="l">
                        <a:buNone/>
                      </a:pPr>
                      <a:r>
                        <a:rPr/>
                        <a:t>Positive</a:t>
                      </a:r>
                      <a:r>
                        <a:rPr/>
                        <a:t> </a:t>
                      </a:r>
                      <a:r>
                        <a:rPr/>
                        <a:t>Safe/Recreational</a:t>
                      </a:r>
                      <a:r>
                        <a:rPr/>
                        <a:t> </a:t>
                      </a:r>
                      <a:r>
                        <a:rPr/>
                        <a:t>Places</a:t>
                      </a:r>
                    </a:p>
                  </a:txBody>
                </a:tc>
                <a:tc>
                  <a:txBody>
                    <a:bodyPr/>
                    <a:lstStyle/>
                    <a:p>
                      <a:pPr lvl="0" marL="0" indent="0" algn="l">
                        <a:buNone/>
                      </a:pPr>
                      <a:r>
                        <a:rPr/>
                        <a:t>binary</a:t>
                      </a:r>
                    </a:p>
                  </a:txBody>
                </a:tc>
                <a:tc>
                  <a:txBody>
                    <a:bodyPr/>
                    <a:lstStyle/>
                    <a:p>
                      <a:pPr lvl="0" marL="0" indent="0" algn="l">
                        <a:buNone/>
                      </a:pPr>
                      <a:r>
                        <a:rPr/>
                        <a:t>Positive</a:t>
                      </a:r>
                      <a:r>
                        <a:rPr/>
                        <a:t> </a:t>
                      </a:r>
                      <a:r>
                        <a:rPr/>
                        <a:t>(the</a:t>
                      </a:r>
                      <a:r>
                        <a:rPr/>
                        <a:t> </a:t>
                      </a:r>
                      <a:r>
                        <a:rPr/>
                        <a:t>higher</a:t>
                      </a:r>
                      <a:r>
                        <a:rPr/>
                        <a:t> </a:t>
                      </a:r>
                      <a:r>
                        <a:rPr/>
                        <a:t>score,</a:t>
                      </a:r>
                      <a:r>
                        <a:rPr/>
                        <a:t> </a:t>
                      </a:r>
                      <a:r>
                        <a:rPr/>
                        <a:t>the</a:t>
                      </a:r>
                      <a:r>
                        <a:rPr/>
                        <a:t> </a:t>
                      </a:r>
                      <a:r>
                        <a:rPr/>
                        <a:t>less</a:t>
                      </a:r>
                      <a:r>
                        <a:rPr/>
                        <a:t> </a:t>
                      </a:r>
                      <a:r>
                        <a:rPr/>
                        <a:t>severe)</a:t>
                      </a:r>
                    </a:p>
                  </a:txBody>
                </a:tc>
              </a:tr>
              <a:tr h="0">
                <a:tc>
                  <a:txBody>
                    <a:bodyPr/>
                    <a:lstStyle/>
                    <a:p>
                      <a:pPr lvl="0" marL="0" indent="0" algn="l">
                        <a:buNone/>
                      </a:pPr>
                      <a:r>
                        <a:rPr/>
                        <a:t>Positive</a:t>
                      </a:r>
                      <a:r>
                        <a:rPr/>
                        <a:t> </a:t>
                      </a:r>
                      <a:r>
                        <a:rPr/>
                        <a:t>Diversity</a:t>
                      </a:r>
                      <a:r>
                        <a:rPr/>
                        <a:t> </a:t>
                      </a:r>
                      <a:r>
                        <a:rPr/>
                        <a:t>of</a:t>
                      </a:r>
                      <a:r>
                        <a:rPr/>
                        <a:t> </a:t>
                      </a:r>
                      <a:r>
                        <a:rPr/>
                        <a:t>Information</a:t>
                      </a:r>
                      <a:r>
                        <a:rPr/>
                        <a:t> </a:t>
                      </a:r>
                      <a:r>
                        <a:rPr/>
                        <a:t>source</a:t>
                      </a:r>
                    </a:p>
                  </a:txBody>
                </a:tc>
                <a:tc>
                  <a:txBody>
                    <a:bodyPr/>
                    <a:lstStyle/>
                    <a:p>
                      <a:pPr lvl="0" marL="0" indent="0" algn="l">
                        <a:buNone/>
                      </a:pPr>
                      <a:r>
                        <a:rPr/>
                        <a:t>scored</a:t>
                      </a:r>
                    </a:p>
                  </a:txBody>
                </a:tc>
                <a:tc>
                  <a:txBody>
                    <a:bodyPr/>
                    <a:lstStyle/>
                    <a:p>
                      <a:pPr lvl="0" marL="0" indent="0" algn="l">
                        <a:buNone/>
                      </a:pPr>
                      <a:r>
                        <a:rPr/>
                        <a:t>Positive</a:t>
                      </a:r>
                      <a:r>
                        <a:rPr/>
                        <a:t> </a:t>
                      </a:r>
                      <a:r>
                        <a:rPr/>
                        <a:t>(the</a:t>
                      </a:r>
                      <a:r>
                        <a:rPr/>
                        <a:t> </a:t>
                      </a:r>
                      <a:r>
                        <a:rPr/>
                        <a:t>higher</a:t>
                      </a:r>
                      <a:r>
                        <a:rPr/>
                        <a:t> </a:t>
                      </a:r>
                      <a:r>
                        <a:rPr/>
                        <a:t>score,</a:t>
                      </a:r>
                      <a:r>
                        <a:rPr/>
                        <a:t> </a:t>
                      </a:r>
                      <a:r>
                        <a:rPr/>
                        <a:t>the</a:t>
                      </a:r>
                      <a:r>
                        <a:rPr/>
                        <a:t> </a:t>
                      </a:r>
                      <a:r>
                        <a:rPr/>
                        <a:t>less</a:t>
                      </a:r>
                      <a:r>
                        <a:rPr/>
                        <a:t> </a:t>
                      </a:r>
                      <a:r>
                        <a:rPr/>
                        <a:t>severe)</a:t>
                      </a:r>
                    </a:p>
                  </a:txBody>
                </a:tc>
              </a:tr>
            </a:tbl>
          </a:graphicData>
        </a:graphic>
      </p:graphicFrame>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Calculating</a:t>
            </a:r>
            <a:r>
              <a:rPr/>
              <a:t> </a:t>
            </a:r>
            <a:r>
              <a:rPr/>
              <a:t>sub-indicator</a:t>
            </a:r>
          </a:p>
        </p:txBody>
      </p:sp>
      <p:sp>
        <p:nvSpPr>
          <p:cNvPr id="3" name="Content Placeholder 2"/>
          <p:cNvSpPr>
            <a:spLocks noGrp="1"/>
          </p:cNvSpPr>
          <p:nvPr>
            <p:ph idx="1"/>
          </p:nvPr>
        </p:nvSpPr>
        <p:spPr/>
        <p:txBody>
          <a:bodyPr/>
          <a:lstStyle/>
          <a:p>
            <a:pPr lvl="0" marL="0" indent="0">
              <a:buNone/>
            </a:pPr>
            <a:r>
              <a:rPr/>
              <a:t>Different calculations were used depending on the type of questions used in the severity framework:</a:t>
            </a:r>
          </a:p>
          <a:p>
            <a:pPr lvl="1"/>
            <a:r>
              <a:rPr/>
              <a:t>For </a:t>
            </a:r>
            <a:r>
              <a:rPr sz="1800">
                <a:latin typeface="Courier"/>
              </a:rPr>
              <a:t>binary</a:t>
            </a:r>
            <a:r>
              <a:rPr/>
              <a:t> questions, negative questions receive a score of 1 when answered positively, and 0 when “no”</a:t>
            </a:r>
          </a:p>
          <a:p>
            <a:pPr lvl="1"/>
            <a:r>
              <a:rPr/>
              <a:t>Some </a:t>
            </a:r>
            <a:r>
              <a:rPr sz="1800">
                <a:latin typeface="Courier"/>
              </a:rPr>
              <a:t>select_one</a:t>
            </a:r>
            <a:r>
              <a:rPr/>
              <a:t> response choices is ordinal data with an imputed ordered response, where the max score is given either to the best or worst possible choice.</a:t>
            </a:r>
          </a:p>
          <a:p>
            <a:pPr lvl="1"/>
            <a:r>
              <a:rPr/>
              <a:t>Some </a:t>
            </a:r>
            <a:r>
              <a:rPr sz="1800">
                <a:latin typeface="Courier"/>
              </a:rPr>
              <a:t>select_multiple</a:t>
            </a:r>
            <a:r>
              <a:rPr/>
              <a:t> questions might have many dummy variables corresponded to the question and the sum of these scores represented the highest score possible. Other </a:t>
            </a:r>
            <a:r>
              <a:rPr sz="1800">
                <a:latin typeface="Courier"/>
              </a:rPr>
              <a:t>select_multiple</a:t>
            </a:r>
            <a:r>
              <a:rPr/>
              <a:t> response choices are discrete choice data with nominal responses; each answer in the </a:t>
            </a:r>
            <a:r>
              <a:rPr sz="1800">
                <a:latin typeface="Courier"/>
              </a:rPr>
              <a:t>select_multiple</a:t>
            </a:r>
            <a:r>
              <a:rPr/>
              <a:t> are weighted according their severity.</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Sub-Indicator</a:t>
            </a:r>
            <a:r>
              <a:rPr/>
              <a:t> </a:t>
            </a:r>
            <a:r>
              <a:rPr/>
              <a:t>Polarity</a:t>
            </a:r>
          </a:p>
        </p:txBody>
      </p:sp>
      <p:sp>
        <p:nvSpPr>
          <p:cNvPr id="3" name="Content Placeholder 2"/>
          <p:cNvSpPr>
            <a:spLocks noGrp="1"/>
          </p:cNvSpPr>
          <p:nvPr>
            <p:ph idx="1"/>
          </p:nvPr>
        </p:nvSpPr>
        <p:spPr/>
        <p:txBody>
          <a:bodyPr/>
          <a:lstStyle/>
          <a:p>
            <a:pPr lvl="0" marL="0" indent="0">
              <a:buNone/>
            </a:pPr>
            <a:r>
              <a:rPr/>
              <a:t>The </a:t>
            </a:r>
            <a:r>
              <a:rPr b="1"/>
              <a:t>polarity</a:t>
            </a:r>
            <a:r>
              <a:rPr/>
              <a:t> of a sub-indicator is the sign of the relationship between the indicator and the phenomenon to be measured (</a:t>
            </a:r>
            <a:r>
              <a:rPr i="1"/>
              <a:t>for instance, in a well-being index, “GDP per capita” has ‘positive’ polarity and “Unemployment rate” has ‘negative’ polarity</a:t>
            </a:r>
            <a:r>
              <a:rPr/>
              <a:t>).</a:t>
            </a:r>
          </a:p>
          <a:p>
            <a:pPr lvl="0" marL="0" indent="0">
              <a:buNone/>
            </a:pPr>
            <a:r>
              <a:rPr/>
              <a:t>In this case, we have 2 options for such directional adjustments:</a:t>
            </a:r>
          </a:p>
          <a:p>
            <a:pPr lvl="1"/>
            <a:r>
              <a:rPr/>
              <a:t>Negative (the higher score, the more severe)</a:t>
            </a:r>
          </a:p>
          <a:p>
            <a:pPr lvl="1"/>
            <a:r>
              <a:rPr/>
              <a:t>Positive (the higher score, the less severe)</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Data</a:t>
            </a:r>
            <a:r>
              <a:rPr/>
              <a:t> </a:t>
            </a:r>
            <a:r>
              <a:rPr/>
              <a:t>Normalization</a:t>
            </a:r>
          </a:p>
        </p:txBody>
      </p:sp>
      <p:sp>
        <p:nvSpPr>
          <p:cNvPr id="3" name="Content Placeholder 2"/>
          <p:cNvSpPr>
            <a:spLocks noGrp="1"/>
          </p:cNvSpPr>
          <p:nvPr>
            <p:ph idx="1"/>
          </p:nvPr>
        </p:nvSpPr>
        <p:spPr/>
        <p:txBody>
          <a:bodyPr/>
          <a:lstStyle/>
          <a:p>
            <a:pPr lvl="0" marL="0" indent="0">
              <a:buNone/>
            </a:pPr>
            <a:r>
              <a:rPr/>
              <a:t>Allows for </a:t>
            </a:r>
            <a:r>
              <a:rPr b="1"/>
              <a:t>adjustments of distribution</a:t>
            </a:r>
            <a:r>
              <a:rPr/>
              <a:t> (similar range of variation) and scale (common scale) of sub-indicators that may reflect different units of measurement and different ranges of variation. Different possible options:</a:t>
            </a:r>
          </a:p>
          <a:p>
            <a:pPr lvl="1"/>
            <a:r>
              <a:rPr/>
              <a:t>A z-score approach: Imposes a distribution with mean zero and variance 1. Standardized scores which are below average will become negative, implying that further geometric aggregation will be prevented.</a:t>
            </a:r>
          </a:p>
          <a:p>
            <a:pPr lvl="1"/>
            <a:r>
              <a:rPr/>
              <a:t>A min-max approach: Same range of variation [0,1]) but not same variance. This method is very sensitive to extreme values/outliers</a:t>
            </a:r>
          </a:p>
          <a:p>
            <a:pPr lvl="1"/>
            <a:r>
              <a:rPr/>
              <a:t>A ranking method: Scores are replaced by ranks – e.g. the highest score receives the first ranking position (rank 1).</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648" y="-140"/>
            <a:ext cx="10343351" cy="1288773"/>
          </a:xfrm>
        </p:spPr>
        <p:txBody>
          <a:bodyPr/>
          <a:lstStyle/>
          <a:p>
            <a:pPr lvl="0" marL="0" indent="0">
              <a:buNone/>
            </a:pPr>
            <a:r>
              <a:rPr/>
              <a:t>Correlation</a:t>
            </a:r>
            <a:r>
              <a:rPr/>
              <a:t> </a:t>
            </a:r>
            <a:r>
              <a:rPr/>
              <a:t>Analysis</a:t>
            </a:r>
          </a:p>
        </p:txBody>
      </p:sp>
      <p:pic>
        <p:nvPicPr>
          <p:cNvPr descr="Powerpoint_Protection_Severity_files/figure-pptx/unnamed-chunk-5-1.png" id="0" name="Picture 1"/>
          <p:cNvPicPr>
            <a:picLocks noGrp="1" noChangeAspect="1"/>
          </p:cNvPicPr>
          <p:nvPr/>
        </p:nvPicPr>
        <p:blipFill>
          <a:blip r:embed="rId2"/>
          <a:stretch>
            <a:fillRect/>
          </a:stretch>
        </p:blipFill>
        <p:spPr bwMode="auto">
          <a:xfrm>
            <a:off x="2438400" y="1473200"/>
            <a:ext cx="7391400" cy="49276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40 1">
      <a:dk1>
        <a:srgbClr val="000000"/>
      </a:dk1>
      <a:lt1>
        <a:srgbClr val="404040"/>
      </a:lt1>
      <a:dk2>
        <a:srgbClr val="44546A"/>
      </a:dk2>
      <a:lt2>
        <a:srgbClr val="404040"/>
      </a:lt2>
      <a:accent1>
        <a:srgbClr val="4472C4"/>
      </a:accent1>
      <a:accent2>
        <a:srgbClr val="ED7D31"/>
      </a:accent2>
      <a:accent3>
        <a:srgbClr val="A5A5A5"/>
      </a:accent3>
      <a:accent4>
        <a:srgbClr val="FFC000"/>
      </a:accent4>
      <a:accent5>
        <a:srgbClr val="5B9BD5"/>
      </a:accent5>
      <a:accent6>
        <a:srgbClr val="70AD47"/>
      </a:accent6>
      <a:hlink>
        <a:srgbClr val="909090"/>
      </a:hlink>
      <a:folHlink>
        <a:srgbClr val="656565"/>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1B38DA30-0CE3-AE48-AEC0-2FBA936BF5ED}" vid="{2CCE4DA5-2E16-5E44-97B1-2FDB7ECCCE6D}"/>
    </a:ext>
  </a:extLst>
</a:theme>
</file>

<file path=docProps/app.xml><?xml version="1.0" encoding="utf-8"?>
<Properties xmlns="http://schemas.openxmlformats.org/officeDocument/2006/extended-properties" xmlns:vt="http://schemas.openxmlformats.org/officeDocument/2006/docPropsVTypes">
  <Template>Office Theme</Template>
  <TotalTime>58</TotalTime>
  <Words>1</Words>
  <Application>Microsoft Office PowerPoint</Application>
  <PresentationFormat>Widescreen</PresentationFormat>
  <Paragraphs>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Protection Severity Index</dc:title>
  <dc:creator>Data Analysis Workshop</dc:creator>
  <cp:keywords/>
  <dcterms:created xsi:type="dcterms:W3CDTF">2019-12-04T12:18:20Z</dcterms:created>
  <dcterms:modified xsi:type="dcterms:W3CDTF">2019-12-04T12:18:20Z</dcterms:modified>
</cp:coreProperties>
</file>